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bin" panose="020B0604020202020204" charset="0"/>
      <p:regular r:id="rId19"/>
    </p:embeddedFont>
    <p:embeddedFont>
      <p:font typeface="Cabin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aytone One" panose="020B0604020202020204" charset="0"/>
      <p:regular r:id="rId25"/>
    </p:embeddedFont>
    <p:embeddedFont>
      <p:font typeface="เอฟซี เรนโบว์" panose="020B0604020202020204" charset="-3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7.png"/><Relationship Id="rId5" Type="http://schemas.openxmlformats.org/officeDocument/2006/relationships/image" Target="../media/image13.sv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1.svg"/><Relationship Id="rId7" Type="http://schemas.openxmlformats.org/officeDocument/2006/relationships/image" Target="../media/image39.svg"/><Relationship Id="rId12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4.svg"/><Relationship Id="rId5" Type="http://schemas.openxmlformats.org/officeDocument/2006/relationships/image" Target="../media/image13.sv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9.sv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4.sv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12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4.sv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12" Type="http://schemas.openxmlformats.org/officeDocument/2006/relationships/image" Target="../media/image3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28.svg"/><Relationship Id="rId5" Type="http://schemas.openxmlformats.org/officeDocument/2006/relationships/image" Target="../media/image11.sv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2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6353">
            <a:off x="222256" y="920486"/>
            <a:ext cx="6644041" cy="3800034"/>
          </a:xfrm>
          <a:custGeom>
            <a:avLst/>
            <a:gdLst/>
            <a:ahLst/>
            <a:cxnLst/>
            <a:rect l="l" t="t" r="r" b="b"/>
            <a:pathLst>
              <a:path w="6644041" h="3800034">
                <a:moveTo>
                  <a:pt x="0" y="0"/>
                </a:moveTo>
                <a:lnTo>
                  <a:pt x="6644041" y="0"/>
                </a:lnTo>
                <a:lnTo>
                  <a:pt x="6644041" y="3800034"/>
                </a:lnTo>
                <a:lnTo>
                  <a:pt x="0" y="3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70333">
            <a:off x="3446239" y="431395"/>
            <a:ext cx="4200452" cy="5938942"/>
          </a:xfrm>
          <a:custGeom>
            <a:avLst/>
            <a:gdLst/>
            <a:ahLst/>
            <a:cxnLst/>
            <a:rect l="l" t="t" r="r" b="b"/>
            <a:pathLst>
              <a:path w="4200452" h="5938942">
                <a:moveTo>
                  <a:pt x="0" y="0"/>
                </a:moveTo>
                <a:lnTo>
                  <a:pt x="4200451" y="0"/>
                </a:lnTo>
                <a:lnTo>
                  <a:pt x="4200451" y="5938942"/>
                </a:lnTo>
                <a:lnTo>
                  <a:pt x="0" y="593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4429">
            <a:off x="2650560" y="217881"/>
            <a:ext cx="1173273" cy="2162716"/>
          </a:xfrm>
          <a:custGeom>
            <a:avLst/>
            <a:gdLst/>
            <a:ahLst/>
            <a:cxnLst/>
            <a:rect l="l" t="t" r="r" b="b"/>
            <a:pathLst>
              <a:path w="1173273" h="2162716">
                <a:moveTo>
                  <a:pt x="0" y="0"/>
                </a:moveTo>
                <a:lnTo>
                  <a:pt x="1173273" y="0"/>
                </a:lnTo>
                <a:lnTo>
                  <a:pt x="1173273" y="2162716"/>
                </a:lnTo>
                <a:lnTo>
                  <a:pt x="0" y="2162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64315">
            <a:off x="222388" y="221331"/>
            <a:ext cx="16986986" cy="16191875"/>
            <a:chOff x="0" y="0"/>
            <a:chExt cx="22649315" cy="21589167"/>
          </a:xfrm>
        </p:grpSpPr>
        <p:grpSp>
          <p:nvGrpSpPr>
            <p:cNvPr id="6" name="Group 6"/>
            <p:cNvGrpSpPr/>
            <p:nvPr/>
          </p:nvGrpSpPr>
          <p:grpSpPr>
            <a:xfrm rot="-463612">
              <a:off x="19841100" y="973726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463612">
              <a:off x="20245944" y="3957474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463612">
              <a:off x="20650788" y="6941222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463612">
              <a:off x="21055632" y="9924970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-5863994">
              <a:off x="13724839" y="5841257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60"/>
                  </a:lnTo>
                  <a:lnTo>
                    <a:pt x="0" y="3359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 rot="-482388">
              <a:off x="2112715" y="1253558"/>
              <a:ext cx="19217676" cy="18383336"/>
              <a:chOff x="0" y="0"/>
              <a:chExt cx="3796084" cy="363127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796084" cy="3631276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3631276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3631276"/>
                    </a:lnTo>
                    <a:lnTo>
                      <a:pt x="0" y="3631276"/>
                    </a:ln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3796084" cy="36789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486137">
              <a:off x="2170980" y="1257817"/>
              <a:ext cx="19114333" cy="19079580"/>
            </a:xfrm>
            <a:custGeom>
              <a:avLst/>
              <a:gdLst/>
              <a:ahLst/>
              <a:cxnLst/>
              <a:rect l="l" t="t" r="r" b="b"/>
              <a:pathLst>
                <a:path w="19114333" h="19079580">
                  <a:moveTo>
                    <a:pt x="0" y="0"/>
                  </a:moveTo>
                  <a:lnTo>
                    <a:pt x="19114333" y="0"/>
                  </a:lnTo>
                  <a:lnTo>
                    <a:pt x="19114333" y="19079580"/>
                  </a:lnTo>
                  <a:lnTo>
                    <a:pt x="0" y="1907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587391">
              <a:off x="1184056" y="3160471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5"/>
                  </a:lnTo>
                  <a:lnTo>
                    <a:pt x="0" y="14078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418072">
            <a:off x="2625452" y="3377657"/>
            <a:ext cx="13272947" cy="4788655"/>
            <a:chOff x="0" y="0"/>
            <a:chExt cx="3495756" cy="12612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95756" cy="1261209"/>
            </a:xfrm>
            <a:custGeom>
              <a:avLst/>
              <a:gdLst/>
              <a:ahLst/>
              <a:cxnLst/>
              <a:rect l="l" t="t" r="r" b="b"/>
              <a:pathLst>
                <a:path w="3495756" h="1261209">
                  <a:moveTo>
                    <a:pt x="0" y="0"/>
                  </a:moveTo>
                  <a:lnTo>
                    <a:pt x="3495756" y="0"/>
                  </a:lnTo>
                  <a:lnTo>
                    <a:pt x="3495756" y="1261209"/>
                  </a:lnTo>
                  <a:lnTo>
                    <a:pt x="0" y="12612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95756" cy="130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-416449">
            <a:off x="2805128" y="4041520"/>
            <a:ext cx="12896219" cy="423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73737"/>
                </a:solidFill>
                <a:latin typeface="Paytone One"/>
              </a:rPr>
              <a:t>Automation deploy, monitor cloud infrastructure of web application</a:t>
            </a:r>
          </a:p>
          <a:p>
            <a:pPr algn="ctr">
              <a:lnSpc>
                <a:spcPts val="8400"/>
              </a:lnSpc>
            </a:pPr>
            <a:endParaRPr lang="en-US" sz="6000">
              <a:solidFill>
                <a:srgbClr val="373737"/>
              </a:solidFill>
              <a:latin typeface="Payton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06176" y="955692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1" y="0"/>
                </a:lnTo>
                <a:lnTo>
                  <a:pt x="725551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472244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795158" y="825790"/>
            <a:ext cx="8206348" cy="8667652"/>
          </a:xfrm>
          <a:custGeom>
            <a:avLst/>
            <a:gdLst/>
            <a:ahLst/>
            <a:cxnLst/>
            <a:rect l="l" t="t" r="r" b="b"/>
            <a:pathLst>
              <a:path w="8206348" h="8667652">
                <a:moveTo>
                  <a:pt x="0" y="0"/>
                </a:moveTo>
                <a:lnTo>
                  <a:pt x="8206348" y="0"/>
                </a:lnTo>
                <a:lnTo>
                  <a:pt x="8206348" y="8667652"/>
                </a:lnTo>
                <a:lnTo>
                  <a:pt x="0" y="8667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64785" y="860442"/>
            <a:ext cx="62714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Security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51950" y="3125591"/>
            <a:ext cx="584046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1.  Measures implemented for security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51950" y="4165189"/>
            <a:ext cx="5916180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 Suggestions to improve security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098835" y="952507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7840366" y="990604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2" y="0"/>
                </a:moveTo>
                <a:lnTo>
                  <a:pt x="0" y="0"/>
                </a:lnTo>
                <a:lnTo>
                  <a:pt x="0" y="835016"/>
                </a:lnTo>
                <a:lnTo>
                  <a:pt x="664882" y="835016"/>
                </a:lnTo>
                <a:lnTo>
                  <a:pt x="6648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666648" y="2161315"/>
            <a:ext cx="8428830" cy="6455324"/>
          </a:xfrm>
          <a:custGeom>
            <a:avLst/>
            <a:gdLst/>
            <a:ahLst/>
            <a:cxnLst/>
            <a:rect l="l" t="t" r="r" b="b"/>
            <a:pathLst>
              <a:path w="8428830" h="6455324">
                <a:moveTo>
                  <a:pt x="0" y="0"/>
                </a:moveTo>
                <a:lnTo>
                  <a:pt x="8428830" y="0"/>
                </a:lnTo>
                <a:lnTo>
                  <a:pt x="8428830" y="6455323"/>
                </a:lnTo>
                <a:lnTo>
                  <a:pt x="0" y="6455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15730" y="933450"/>
            <a:ext cx="555707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Monitoring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8800" y="3159916"/>
            <a:ext cx="5741772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1.  Purpose and Role of the Monitoring System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98835" y="4645659"/>
            <a:ext cx="3582888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 CloudWatch Service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098835" y="952507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7840366" y="990604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2" y="0"/>
                </a:moveTo>
                <a:lnTo>
                  <a:pt x="0" y="0"/>
                </a:lnTo>
                <a:lnTo>
                  <a:pt x="0" y="835016"/>
                </a:lnTo>
                <a:lnTo>
                  <a:pt x="664882" y="835016"/>
                </a:lnTo>
                <a:lnTo>
                  <a:pt x="6648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615730" y="933450"/>
            <a:ext cx="555707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Deployment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32218" y="2561182"/>
            <a:ext cx="5741772" cy="306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373737"/>
                </a:solidFill>
                <a:latin typeface="Cabin"/>
              </a:rPr>
              <a:t>1. Challenges encountered during deployment</a:t>
            </a:r>
          </a:p>
          <a:p>
            <a:pPr>
              <a:lnSpc>
                <a:spcPts val="4059"/>
              </a:lnSpc>
            </a:pPr>
            <a:endParaRPr lang="en-US" sz="2899">
              <a:solidFill>
                <a:srgbClr val="373737"/>
              </a:solidFill>
              <a:latin typeface="Cabin"/>
            </a:endParaR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Docker</a:t>
            </a:r>
          </a:p>
          <a:p>
            <a:pPr>
              <a:lnSpc>
                <a:spcPts val="4059"/>
              </a:lnSpc>
            </a:pPr>
            <a:endParaRPr lang="en-US" sz="2899">
              <a:solidFill>
                <a:srgbClr val="373737"/>
              </a:solidFill>
              <a:latin typeface="Cabin"/>
            </a:endParaR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373737"/>
                </a:solidFill>
                <a:latin typeface="Cabin"/>
              </a:rPr>
              <a:t>3. Benefits of Docker</a:t>
            </a:r>
          </a:p>
        </p:txBody>
      </p:sp>
      <p:sp>
        <p:nvSpPr>
          <p:cNvPr id="25" name="Freeform 25"/>
          <p:cNvSpPr/>
          <p:nvPr/>
        </p:nvSpPr>
        <p:spPr>
          <a:xfrm>
            <a:off x="6379530" y="4613502"/>
            <a:ext cx="10037233" cy="3262361"/>
          </a:xfrm>
          <a:custGeom>
            <a:avLst/>
            <a:gdLst/>
            <a:ahLst/>
            <a:cxnLst/>
            <a:rect l="l" t="t" r="r" b="b"/>
            <a:pathLst>
              <a:path w="10037233" h="3262361">
                <a:moveTo>
                  <a:pt x="0" y="0"/>
                </a:moveTo>
                <a:lnTo>
                  <a:pt x="10037233" y="0"/>
                </a:lnTo>
                <a:lnTo>
                  <a:pt x="10037233" y="3262361"/>
                </a:lnTo>
                <a:lnTo>
                  <a:pt x="0" y="3262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2177895" y="933624"/>
            <a:ext cx="886060" cy="1112791"/>
          </a:xfrm>
          <a:custGeom>
            <a:avLst/>
            <a:gdLst/>
            <a:ahLst/>
            <a:cxnLst/>
            <a:rect l="l" t="t" r="r" b="b"/>
            <a:pathLst>
              <a:path w="886060" h="1112791">
                <a:moveTo>
                  <a:pt x="0" y="0"/>
                </a:moveTo>
                <a:lnTo>
                  <a:pt x="886059" y="0"/>
                </a:lnTo>
                <a:lnTo>
                  <a:pt x="886059" y="1112791"/>
                </a:lnTo>
                <a:lnTo>
                  <a:pt x="0" y="111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4952707" y="933624"/>
            <a:ext cx="693241" cy="870632"/>
          </a:xfrm>
          <a:custGeom>
            <a:avLst/>
            <a:gdLst/>
            <a:ahLst/>
            <a:cxnLst/>
            <a:rect l="l" t="t" r="r" b="b"/>
            <a:pathLst>
              <a:path w="693241" h="870632">
                <a:moveTo>
                  <a:pt x="693241" y="0"/>
                </a:moveTo>
                <a:lnTo>
                  <a:pt x="0" y="0"/>
                </a:lnTo>
                <a:lnTo>
                  <a:pt x="0" y="870632"/>
                </a:lnTo>
                <a:lnTo>
                  <a:pt x="693241" y="870632"/>
                </a:lnTo>
                <a:lnTo>
                  <a:pt x="6932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348902">
            <a:off x="15836260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85590" y="3230371"/>
            <a:ext cx="4017608" cy="5731258"/>
          </a:xfrm>
          <a:custGeom>
            <a:avLst/>
            <a:gdLst/>
            <a:ahLst/>
            <a:cxnLst/>
            <a:rect l="l" t="t" r="r" b="b"/>
            <a:pathLst>
              <a:path w="4017608" h="5731258">
                <a:moveTo>
                  <a:pt x="0" y="0"/>
                </a:moveTo>
                <a:lnTo>
                  <a:pt x="4017608" y="0"/>
                </a:lnTo>
                <a:lnTo>
                  <a:pt x="4017608" y="5731258"/>
                </a:lnTo>
                <a:lnTo>
                  <a:pt x="0" y="5731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128" t="-1614" r="-8630" b="-60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792152" y="3270360"/>
            <a:ext cx="3940745" cy="5691269"/>
          </a:xfrm>
          <a:custGeom>
            <a:avLst/>
            <a:gdLst/>
            <a:ahLst/>
            <a:cxnLst/>
            <a:rect l="l" t="t" r="r" b="b"/>
            <a:pathLst>
              <a:path w="3940745" h="5691269">
                <a:moveTo>
                  <a:pt x="0" y="0"/>
                </a:moveTo>
                <a:lnTo>
                  <a:pt x="3940745" y="0"/>
                </a:lnTo>
                <a:lnTo>
                  <a:pt x="3940745" y="5691269"/>
                </a:lnTo>
                <a:lnTo>
                  <a:pt x="0" y="5691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2825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370800" y="933450"/>
            <a:ext cx="1139172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Deploying Systems with Terraform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41532" y="3270360"/>
            <a:ext cx="368215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1.  What is Terraform?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77895" y="4214673"/>
            <a:ext cx="5818741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How is Terraform Implemented?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242" y="-1698277"/>
            <a:ext cx="16765323" cy="15473505"/>
            <a:chOff x="0" y="0"/>
            <a:chExt cx="22353763" cy="2063134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567707" cy="20631340"/>
              <a:chOff x="0" y="0"/>
              <a:chExt cx="3796084" cy="36312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96084" cy="3631276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3631276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3631276"/>
                    </a:lnTo>
                    <a:lnTo>
                      <a:pt x="0" y="36312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96084" cy="3669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H="1">
              <a:off x="20371577" y="0"/>
              <a:ext cx="1982187" cy="15800038"/>
            </a:xfrm>
            <a:custGeom>
              <a:avLst/>
              <a:gdLst/>
              <a:ahLst/>
              <a:cxnLst/>
              <a:rect l="l" t="t" r="r" b="b"/>
              <a:pathLst>
                <a:path w="1982187" h="15800038">
                  <a:moveTo>
                    <a:pt x="1982186" y="0"/>
                  </a:moveTo>
                  <a:lnTo>
                    <a:pt x="0" y="0"/>
                  </a:lnTo>
                  <a:lnTo>
                    <a:pt x="0" y="15800038"/>
                  </a:lnTo>
                  <a:lnTo>
                    <a:pt x="1982186" y="15800038"/>
                  </a:lnTo>
                  <a:lnTo>
                    <a:pt x="19821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12842503" y="379412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79412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49429">
            <a:off x="17448087" y="5625227"/>
            <a:ext cx="5925070" cy="6817549"/>
          </a:xfrm>
          <a:custGeom>
            <a:avLst/>
            <a:gdLst/>
            <a:ahLst/>
            <a:cxnLst/>
            <a:rect l="l" t="t" r="r" b="b"/>
            <a:pathLst>
              <a:path w="5925070" h="6817549">
                <a:moveTo>
                  <a:pt x="0" y="0"/>
                </a:moveTo>
                <a:lnTo>
                  <a:pt x="5925070" y="0"/>
                </a:lnTo>
                <a:lnTo>
                  <a:pt x="5925070" y="6817549"/>
                </a:lnTo>
                <a:lnTo>
                  <a:pt x="0" y="681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4498">
            <a:off x="16724450" y="-1894432"/>
            <a:ext cx="6338431" cy="6939172"/>
          </a:xfrm>
          <a:custGeom>
            <a:avLst/>
            <a:gdLst/>
            <a:ahLst/>
            <a:cxnLst/>
            <a:rect l="l" t="t" r="r" b="b"/>
            <a:pathLst>
              <a:path w="6338431" h="6939172">
                <a:moveTo>
                  <a:pt x="0" y="0"/>
                </a:moveTo>
                <a:lnTo>
                  <a:pt x="6338431" y="0"/>
                </a:lnTo>
                <a:lnTo>
                  <a:pt x="6338431" y="6939172"/>
                </a:lnTo>
                <a:lnTo>
                  <a:pt x="0" y="6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65491">
            <a:off x="15818384" y="4073775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3367" y="2209737"/>
            <a:ext cx="10652542" cy="4419214"/>
          </a:xfrm>
          <a:custGeom>
            <a:avLst/>
            <a:gdLst/>
            <a:ahLst/>
            <a:cxnLst/>
            <a:rect l="l" t="t" r="r" b="b"/>
            <a:pathLst>
              <a:path w="10652542" h="4419214">
                <a:moveTo>
                  <a:pt x="0" y="0"/>
                </a:moveTo>
                <a:lnTo>
                  <a:pt x="10652542" y="0"/>
                </a:lnTo>
                <a:lnTo>
                  <a:pt x="10652542" y="4419215"/>
                </a:lnTo>
                <a:lnTo>
                  <a:pt x="0" y="4419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03582" y="7037759"/>
            <a:ext cx="4484654" cy="2383238"/>
          </a:xfrm>
          <a:custGeom>
            <a:avLst/>
            <a:gdLst/>
            <a:ahLst/>
            <a:cxnLst/>
            <a:rect l="l" t="t" r="r" b="b"/>
            <a:pathLst>
              <a:path w="4484654" h="2383238">
                <a:moveTo>
                  <a:pt x="0" y="0"/>
                </a:moveTo>
                <a:lnTo>
                  <a:pt x="4484654" y="0"/>
                </a:lnTo>
                <a:lnTo>
                  <a:pt x="4484654" y="2383239"/>
                </a:lnTo>
                <a:lnTo>
                  <a:pt x="0" y="2383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30958" y="584390"/>
            <a:ext cx="1149387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aytone One"/>
              </a:rPr>
              <a:t>Using Git in Teamwork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3787979" y="1265097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0"/>
                </a:lnTo>
                <a:lnTo>
                  <a:pt x="0" y="135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3929932" y="1265097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0"/>
                </a:lnTo>
                <a:lnTo>
                  <a:pt x="1082327" y="1359280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414548" y="8055517"/>
            <a:ext cx="1074226" cy="1411135"/>
          </a:xfrm>
          <a:custGeom>
            <a:avLst/>
            <a:gdLst/>
            <a:ahLst/>
            <a:cxnLst/>
            <a:rect l="l" t="t" r="r" b="b"/>
            <a:pathLst>
              <a:path w="1074226" h="1411135">
                <a:moveTo>
                  <a:pt x="0" y="0"/>
                </a:moveTo>
                <a:lnTo>
                  <a:pt x="1074226" y="0"/>
                </a:lnTo>
                <a:lnTo>
                  <a:pt x="1074226" y="1411135"/>
                </a:lnTo>
                <a:lnTo>
                  <a:pt x="0" y="141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528945" y="1131747"/>
            <a:ext cx="523011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73737"/>
                </a:solidFill>
                <a:latin typeface="Paytone One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0429" y="76254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7" y="0"/>
                </a:lnTo>
                <a:lnTo>
                  <a:pt x="10305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09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9170" y="1223545"/>
            <a:ext cx="16705024" cy="11335649"/>
            <a:chOff x="0" y="0"/>
            <a:chExt cx="22273365" cy="15114199"/>
          </a:xfrm>
        </p:grpSpPr>
        <p:grpSp>
          <p:nvGrpSpPr>
            <p:cNvPr id="5" name="Group 5"/>
            <p:cNvGrpSpPr/>
            <p:nvPr/>
          </p:nvGrpSpPr>
          <p:grpSpPr>
            <a:xfrm rot="5150">
              <a:off x="434967" y="16345"/>
              <a:ext cx="21829158" cy="12351487"/>
              <a:chOff x="0" y="0"/>
              <a:chExt cx="4311932" cy="2439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11933" cy="2439800"/>
              </a:xfrm>
              <a:custGeom>
                <a:avLst/>
                <a:gdLst/>
                <a:ahLst/>
                <a:cxnLst/>
                <a:rect l="l" t="t" r="r" b="b"/>
                <a:pathLst>
                  <a:path w="4311933" h="2439800">
                    <a:moveTo>
                      <a:pt x="0" y="0"/>
                    </a:moveTo>
                    <a:lnTo>
                      <a:pt x="4311933" y="0"/>
                    </a:lnTo>
                    <a:lnTo>
                      <a:pt x="4311933" y="2439800"/>
                    </a:lnTo>
                    <a:lnTo>
                      <a:pt x="0" y="2439800"/>
                    </a:ln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4311932" cy="248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38085">
              <a:off x="19598061" y="1619054"/>
              <a:ext cx="1405813" cy="2808667"/>
              <a:chOff x="0" y="0"/>
              <a:chExt cx="277692" cy="5547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38085">
              <a:off x="19564703" y="4629958"/>
              <a:ext cx="1405813" cy="2808667"/>
              <a:chOff x="0" y="0"/>
              <a:chExt cx="277692" cy="55479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38085">
              <a:off x="19531346" y="7640861"/>
              <a:ext cx="1405813" cy="2808667"/>
              <a:chOff x="0" y="0"/>
              <a:chExt cx="277692" cy="5547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38085">
              <a:off x="19497988" y="10651764"/>
              <a:ext cx="1405813" cy="2808667"/>
              <a:chOff x="0" y="0"/>
              <a:chExt cx="277692" cy="55479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338741">
              <a:off x="12741554" y="6106175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59"/>
                  </a:lnTo>
                  <a:lnTo>
                    <a:pt x="0" y="335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19309">
              <a:off x="808106" y="530217"/>
              <a:ext cx="19217676" cy="12053027"/>
              <a:chOff x="0" y="0"/>
              <a:chExt cx="3796084" cy="23808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96084" cy="2380845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2380845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2380845"/>
                    </a:lnTo>
                    <a:lnTo>
                      <a:pt x="0" y="23808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796084" cy="24284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1035743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6"/>
                  </a:lnTo>
                  <a:lnTo>
                    <a:pt x="0" y="1407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2808036" y="2724117"/>
            <a:ext cx="6510137" cy="7127152"/>
          </a:xfrm>
          <a:custGeom>
            <a:avLst/>
            <a:gdLst/>
            <a:ahLst/>
            <a:cxnLst/>
            <a:rect l="l" t="t" r="r" b="b"/>
            <a:pathLst>
              <a:path w="6510137" h="7127152">
                <a:moveTo>
                  <a:pt x="0" y="0"/>
                </a:moveTo>
                <a:lnTo>
                  <a:pt x="6510137" y="0"/>
                </a:lnTo>
                <a:lnTo>
                  <a:pt x="6510137" y="7127152"/>
                </a:lnTo>
                <a:lnTo>
                  <a:pt x="0" y="7127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63621" y="1870042"/>
            <a:ext cx="1036075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73527" y="4824048"/>
            <a:ext cx="5558769" cy="396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85" lvl="1" indent="-342543">
              <a:lnSpc>
                <a:spcPts val="390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The application has been deployed on AWS</a:t>
            </a:r>
          </a:p>
          <a:p>
            <a:pPr>
              <a:lnSpc>
                <a:spcPts val="3902"/>
              </a:lnSpc>
            </a:pPr>
            <a:endParaRPr lang="en-US" sz="3173">
              <a:solidFill>
                <a:srgbClr val="373737"/>
              </a:solidFill>
              <a:latin typeface="Cabin"/>
            </a:endParaRPr>
          </a:p>
          <a:p>
            <a:pPr marL="685085" lvl="1" indent="-342543">
              <a:lnSpc>
                <a:spcPts val="390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Ensure basic high availability and security</a:t>
            </a:r>
          </a:p>
          <a:p>
            <a:pPr>
              <a:lnSpc>
                <a:spcPts val="3902"/>
              </a:lnSpc>
            </a:pPr>
            <a:endParaRPr lang="en-US" sz="3173">
              <a:solidFill>
                <a:srgbClr val="373737"/>
              </a:solidFill>
              <a:latin typeface="Cabin"/>
            </a:endParaRPr>
          </a:p>
          <a:p>
            <a:pPr marL="685085" lvl="1" indent="-342543">
              <a:lnSpc>
                <a:spcPts val="390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Working with some basic AWS services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9521682" y="2724117"/>
            <a:ext cx="6510137" cy="7127152"/>
          </a:xfrm>
          <a:custGeom>
            <a:avLst/>
            <a:gdLst/>
            <a:ahLst/>
            <a:cxnLst/>
            <a:rect l="l" t="t" r="r" b="b"/>
            <a:pathLst>
              <a:path w="6510137" h="7127152">
                <a:moveTo>
                  <a:pt x="0" y="0"/>
                </a:moveTo>
                <a:lnTo>
                  <a:pt x="6510137" y="0"/>
                </a:lnTo>
                <a:lnTo>
                  <a:pt x="6510137" y="7127152"/>
                </a:lnTo>
                <a:lnTo>
                  <a:pt x="0" y="7127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11842" y="3508198"/>
            <a:ext cx="1443488" cy="9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3"/>
              </a:lnSpc>
            </a:pPr>
            <a:r>
              <a:rPr lang="en-US" sz="5659">
                <a:solidFill>
                  <a:srgbClr val="373737"/>
                </a:solidFill>
                <a:latin typeface="Paytone One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00429" y="3659959"/>
            <a:ext cx="1443488" cy="9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3"/>
              </a:lnSpc>
            </a:pPr>
            <a:r>
              <a:rPr lang="en-US" sz="5659">
                <a:solidFill>
                  <a:srgbClr val="373737"/>
                </a:solidFill>
                <a:latin typeface="Paytone One"/>
              </a:rPr>
              <a:t>02</a:t>
            </a:r>
          </a:p>
        </p:txBody>
      </p:sp>
      <p:sp>
        <p:nvSpPr>
          <p:cNvPr id="31" name="Freeform 31"/>
          <p:cNvSpPr/>
          <p:nvPr/>
        </p:nvSpPr>
        <p:spPr>
          <a:xfrm rot="1361156">
            <a:off x="14044883" y="346959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1"/>
                </a:lnTo>
                <a:lnTo>
                  <a:pt x="0" y="2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300429" y="4776423"/>
            <a:ext cx="5518332" cy="448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Enhance High Availability (HA) and security</a:t>
            </a:r>
          </a:p>
          <a:p>
            <a:pPr>
              <a:lnSpc>
                <a:spcPts val="4442"/>
              </a:lnSpc>
            </a:pPr>
            <a:endParaRPr lang="en-US" sz="3173">
              <a:solidFill>
                <a:srgbClr val="373737"/>
              </a:solidFill>
              <a:latin typeface="Cabin"/>
            </a:endParaRP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Building a more comprehensive monitoring system</a:t>
            </a:r>
          </a:p>
          <a:p>
            <a:pPr>
              <a:lnSpc>
                <a:spcPts val="4442"/>
              </a:lnSpc>
            </a:pPr>
            <a:endParaRPr lang="en-US" sz="3173">
              <a:solidFill>
                <a:srgbClr val="373737"/>
              </a:solidFill>
              <a:latin typeface="Cabin"/>
            </a:endParaRP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Apply CI/CD to project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51381">
            <a:off x="14972160" y="-3368866"/>
            <a:ext cx="4200452" cy="5938942"/>
          </a:xfrm>
          <a:custGeom>
            <a:avLst/>
            <a:gdLst/>
            <a:ahLst/>
            <a:cxnLst/>
            <a:rect l="l" t="t" r="r" b="b"/>
            <a:pathLst>
              <a:path w="4200452" h="5938942">
                <a:moveTo>
                  <a:pt x="0" y="0"/>
                </a:moveTo>
                <a:lnTo>
                  <a:pt x="4200452" y="0"/>
                </a:lnTo>
                <a:lnTo>
                  <a:pt x="4200452" y="5938942"/>
                </a:lnTo>
                <a:lnTo>
                  <a:pt x="0" y="593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193691">
            <a:off x="15375789" y="3947180"/>
            <a:ext cx="2238907" cy="8942567"/>
            <a:chOff x="0" y="0"/>
            <a:chExt cx="2985209" cy="11923422"/>
          </a:xfrm>
        </p:grpSpPr>
        <p:grpSp>
          <p:nvGrpSpPr>
            <p:cNvPr id="4" name="Group 4"/>
            <p:cNvGrpSpPr/>
            <p:nvPr/>
          </p:nvGrpSpPr>
          <p:grpSpPr>
            <a:xfrm rot="-463612">
              <a:off x="182432" y="81756"/>
              <a:ext cx="1405813" cy="2808667"/>
              <a:chOff x="0" y="0"/>
              <a:chExt cx="277692" cy="554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463612">
              <a:off x="587276" y="3065504"/>
              <a:ext cx="1405813" cy="2808667"/>
              <a:chOff x="0" y="0"/>
              <a:chExt cx="277692" cy="554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463612">
              <a:off x="992120" y="6049252"/>
              <a:ext cx="1405813" cy="2808667"/>
              <a:chOff x="0" y="0"/>
              <a:chExt cx="277692" cy="5547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463612">
              <a:off x="1396963" y="9033000"/>
              <a:ext cx="1405813" cy="2808667"/>
              <a:chOff x="0" y="0"/>
              <a:chExt cx="277692" cy="5547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4755613">
            <a:off x="11076805" y="7252712"/>
            <a:ext cx="9598456" cy="2519595"/>
          </a:xfrm>
          <a:custGeom>
            <a:avLst/>
            <a:gdLst/>
            <a:ahLst/>
            <a:cxnLst/>
            <a:rect l="l" t="t" r="r" b="b"/>
            <a:pathLst>
              <a:path w="9598456" h="2519595">
                <a:moveTo>
                  <a:pt x="0" y="0"/>
                </a:moveTo>
                <a:lnTo>
                  <a:pt x="9598456" y="0"/>
                </a:lnTo>
                <a:lnTo>
                  <a:pt x="9598456" y="2519595"/>
                </a:lnTo>
                <a:lnTo>
                  <a:pt x="0" y="2519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991638">
            <a:off x="10032972" y="1537386"/>
            <a:ext cx="5743684" cy="3285078"/>
          </a:xfrm>
          <a:custGeom>
            <a:avLst/>
            <a:gdLst/>
            <a:ahLst/>
            <a:cxnLst/>
            <a:rect l="l" t="t" r="r" b="b"/>
            <a:pathLst>
              <a:path w="5743684" h="3285078">
                <a:moveTo>
                  <a:pt x="0" y="0"/>
                </a:moveTo>
                <a:lnTo>
                  <a:pt x="5743684" y="0"/>
                </a:lnTo>
                <a:lnTo>
                  <a:pt x="5743684" y="3285078"/>
                </a:lnTo>
                <a:lnTo>
                  <a:pt x="0" y="3285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11319">
            <a:off x="13649081" y="-52658"/>
            <a:ext cx="1173273" cy="2162716"/>
          </a:xfrm>
          <a:custGeom>
            <a:avLst/>
            <a:gdLst/>
            <a:ahLst/>
            <a:cxnLst/>
            <a:rect l="l" t="t" r="r" b="b"/>
            <a:pathLst>
              <a:path w="1173273" h="2162716">
                <a:moveTo>
                  <a:pt x="0" y="0"/>
                </a:moveTo>
                <a:lnTo>
                  <a:pt x="1173273" y="0"/>
                </a:lnTo>
                <a:lnTo>
                  <a:pt x="1173273" y="2162716"/>
                </a:lnTo>
                <a:lnTo>
                  <a:pt x="0" y="2162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11303">
            <a:off x="1721769" y="1650944"/>
            <a:ext cx="14413257" cy="13787502"/>
            <a:chOff x="0" y="0"/>
            <a:chExt cx="3796084" cy="36312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96084" cy="3631276"/>
            </a:xfrm>
            <a:custGeom>
              <a:avLst/>
              <a:gdLst/>
              <a:ahLst/>
              <a:cxnLst/>
              <a:rect l="l" t="t" r="r" b="b"/>
              <a:pathLst>
                <a:path w="3796084" h="3631276">
                  <a:moveTo>
                    <a:pt x="0" y="0"/>
                  </a:moveTo>
                  <a:lnTo>
                    <a:pt x="3796084" y="0"/>
                  </a:lnTo>
                  <a:lnTo>
                    <a:pt x="3796084" y="3631276"/>
                  </a:lnTo>
                  <a:lnTo>
                    <a:pt x="0" y="3631276"/>
                  </a:lnTo>
                  <a:close/>
                </a:path>
              </a:pathLst>
            </a:custGeom>
            <a:solidFill>
              <a:srgbClr val="FFD8D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96084" cy="3678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723674">
            <a:off x="1664265" y="1657314"/>
            <a:ext cx="14335750" cy="14309685"/>
          </a:xfrm>
          <a:custGeom>
            <a:avLst/>
            <a:gdLst/>
            <a:ahLst/>
            <a:cxnLst/>
            <a:rect l="l" t="t" r="r" b="b"/>
            <a:pathLst>
              <a:path w="14335750" h="14309685">
                <a:moveTo>
                  <a:pt x="0" y="0"/>
                </a:moveTo>
                <a:lnTo>
                  <a:pt x="14335750" y="0"/>
                </a:lnTo>
                <a:lnTo>
                  <a:pt x="14335750" y="14309685"/>
                </a:lnTo>
                <a:lnTo>
                  <a:pt x="0" y="143096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06299">
            <a:off x="1520078" y="628111"/>
            <a:ext cx="1324655" cy="10558842"/>
          </a:xfrm>
          <a:custGeom>
            <a:avLst/>
            <a:gdLst/>
            <a:ahLst/>
            <a:cxnLst/>
            <a:rect l="l" t="t" r="r" b="b"/>
            <a:pathLst>
              <a:path w="1324655" h="10558842">
                <a:moveTo>
                  <a:pt x="0" y="0"/>
                </a:moveTo>
                <a:lnTo>
                  <a:pt x="1324655" y="0"/>
                </a:lnTo>
                <a:lnTo>
                  <a:pt x="1324655" y="10558842"/>
                </a:lnTo>
                <a:lnTo>
                  <a:pt x="0" y="10558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711303">
            <a:off x="3260917" y="4062468"/>
            <a:ext cx="13272947" cy="4788655"/>
            <a:chOff x="0" y="0"/>
            <a:chExt cx="3495756" cy="12612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95756" cy="1261209"/>
            </a:xfrm>
            <a:custGeom>
              <a:avLst/>
              <a:gdLst/>
              <a:ahLst/>
              <a:cxnLst/>
              <a:rect l="l" t="t" r="r" b="b"/>
              <a:pathLst>
                <a:path w="3495756" h="1261209">
                  <a:moveTo>
                    <a:pt x="0" y="0"/>
                  </a:moveTo>
                  <a:lnTo>
                    <a:pt x="3495756" y="0"/>
                  </a:lnTo>
                  <a:lnTo>
                    <a:pt x="3495756" y="1261209"/>
                  </a:lnTo>
                  <a:lnTo>
                    <a:pt x="0" y="12612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95756" cy="130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712925">
            <a:off x="2452603" y="4560278"/>
            <a:ext cx="12258523" cy="24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728"/>
              </a:lnSpc>
            </a:pPr>
            <a:r>
              <a:rPr lang="en-US" sz="14092">
                <a:solidFill>
                  <a:srgbClr val="373737"/>
                </a:solidFill>
                <a:latin typeface="Paytone One"/>
              </a:rPr>
              <a:t>Thank you</a:t>
            </a:r>
          </a:p>
        </p:txBody>
      </p:sp>
      <p:sp>
        <p:nvSpPr>
          <p:cNvPr id="28" name="Freeform 28"/>
          <p:cNvSpPr/>
          <p:nvPr/>
        </p:nvSpPr>
        <p:spPr>
          <a:xfrm rot="642909">
            <a:off x="7598719" y="207701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66478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3551497" y="1106424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3049079" y="1106424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8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8" y="1359281"/>
                </a:lnTo>
                <a:lnTo>
                  <a:pt x="10823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432692" flipH="1">
            <a:off x="2080324" y="8077787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7315200" y="0"/>
                </a:moveTo>
                <a:lnTo>
                  <a:pt x="0" y="0"/>
                </a:lnTo>
                <a:lnTo>
                  <a:pt x="0" y="3364992"/>
                </a:lnTo>
                <a:lnTo>
                  <a:pt x="7315200" y="336499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019157">
            <a:off x="11872661" y="5781613"/>
            <a:ext cx="1495897" cy="7412103"/>
          </a:xfrm>
          <a:custGeom>
            <a:avLst/>
            <a:gdLst/>
            <a:ahLst/>
            <a:cxnLst/>
            <a:rect l="l" t="t" r="r" b="b"/>
            <a:pathLst>
              <a:path w="1495897" h="7412103">
                <a:moveTo>
                  <a:pt x="0" y="0"/>
                </a:moveTo>
                <a:lnTo>
                  <a:pt x="1495897" y="0"/>
                </a:lnTo>
                <a:lnTo>
                  <a:pt x="1495897" y="7412103"/>
                </a:lnTo>
                <a:lnTo>
                  <a:pt x="0" y="741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824862" y="3077289"/>
            <a:ext cx="4448436" cy="4345473"/>
            <a:chOff x="0" y="0"/>
            <a:chExt cx="4828540" cy="4716780"/>
          </a:xfrm>
        </p:grpSpPr>
        <p:sp>
          <p:nvSpPr>
            <p:cNvPr id="27" name="Freeform 2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-45573" r="-12680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5991030" y="1311402"/>
            <a:ext cx="608457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 Team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81735" y="3431344"/>
            <a:ext cx="4550522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373737"/>
                </a:solidFill>
                <a:latin typeface="Cabin Bold"/>
              </a:rPr>
              <a:t> </a:t>
            </a:r>
            <a:r>
              <a:rPr lang="en-US" sz="3099" dirty="0" err="1">
                <a:solidFill>
                  <a:srgbClr val="373737"/>
                </a:solidFill>
                <a:latin typeface="Cabin Bold"/>
              </a:rPr>
              <a:t>Nguyễn</a:t>
            </a:r>
            <a:r>
              <a:rPr lang="en-US" sz="3099" dirty="0">
                <a:solidFill>
                  <a:srgbClr val="373737"/>
                </a:solidFill>
                <a:latin typeface="Cabin Bold"/>
              </a:rPr>
              <a:t> </a:t>
            </a:r>
            <a:r>
              <a:rPr lang="en-US" sz="3099" dirty="0" err="1">
                <a:solidFill>
                  <a:srgbClr val="373737"/>
                </a:solidFill>
                <a:latin typeface="Cabin Bold"/>
              </a:rPr>
              <a:t>Văn</a:t>
            </a:r>
            <a:r>
              <a:rPr lang="en-US" sz="3099" dirty="0">
                <a:solidFill>
                  <a:srgbClr val="373737"/>
                </a:solidFill>
                <a:latin typeface="Cabin Bold"/>
              </a:rPr>
              <a:t> </a:t>
            </a:r>
            <a:r>
              <a:rPr lang="en-US" sz="3099" dirty="0" err="1">
                <a:solidFill>
                  <a:srgbClr val="373737"/>
                </a:solidFill>
                <a:latin typeface="Cabin Bold"/>
              </a:rPr>
              <a:t>Toản</a:t>
            </a:r>
            <a:r>
              <a:rPr lang="en-US" sz="3099" dirty="0">
                <a:solidFill>
                  <a:srgbClr val="373737"/>
                </a:solidFill>
                <a:latin typeface="Cabin Bold"/>
              </a:rPr>
              <a:t> - PTIT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95638" y="6669025"/>
            <a:ext cx="6590784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373737"/>
                </a:solidFill>
                <a:latin typeface="Cabin Bold"/>
              </a:rPr>
              <a:t>Mentor</a:t>
            </a:r>
            <a:r>
              <a:rPr lang="en-US" sz="3800" dirty="0">
                <a:solidFill>
                  <a:srgbClr val="373737"/>
                </a:solidFill>
                <a:latin typeface="Cabin"/>
              </a:rPr>
              <a:t>: </a:t>
            </a:r>
            <a:r>
              <a:rPr lang="en-US" sz="3800" dirty="0" err="1">
                <a:solidFill>
                  <a:srgbClr val="373737"/>
                </a:solidFill>
                <a:latin typeface="Cabin"/>
              </a:rPr>
              <a:t>Phùng</a:t>
            </a:r>
            <a:r>
              <a:rPr lang="en-US" sz="3800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800" dirty="0" err="1">
                <a:solidFill>
                  <a:srgbClr val="373737"/>
                </a:solidFill>
                <a:latin typeface="Cabin"/>
              </a:rPr>
              <a:t>Huy</a:t>
            </a:r>
            <a:r>
              <a:rPr lang="en-US" sz="3800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800" dirty="0" err="1">
                <a:solidFill>
                  <a:srgbClr val="373737"/>
                </a:solidFill>
                <a:latin typeface="Cabin"/>
              </a:rPr>
              <a:t>Hoàng</a:t>
            </a:r>
            <a:endParaRPr lang="en-US" sz="3800" dirty="0">
              <a:solidFill>
                <a:srgbClr val="373737"/>
              </a:solidFill>
              <a:latin typeface="Cabin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181735" y="4309363"/>
            <a:ext cx="4375532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73737"/>
                </a:solidFill>
                <a:latin typeface="Cabin Bold"/>
              </a:rPr>
              <a:t> Nguyễn Văn Hùng - PTIT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81735" y="5185664"/>
            <a:ext cx="4683904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73737"/>
                </a:solidFill>
                <a:latin typeface="Cabin Bold"/>
              </a:rPr>
              <a:t> Nguyễn Quang Đăng - UET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66478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2745099" y="1192530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0"/>
                </a:lnTo>
                <a:lnTo>
                  <a:pt x="0" y="135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922457" y="1397508"/>
            <a:ext cx="10503837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Tasks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4521544" y="1192530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0"/>
                </a:lnTo>
                <a:lnTo>
                  <a:pt x="1082327" y="1359280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432692" flipH="1">
            <a:off x="2497634" y="8409180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7315200" y="0"/>
                </a:moveTo>
                <a:lnTo>
                  <a:pt x="0" y="0"/>
                </a:lnTo>
                <a:lnTo>
                  <a:pt x="0" y="3364992"/>
                </a:lnTo>
                <a:lnTo>
                  <a:pt x="7315200" y="336499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019157">
            <a:off x="11909483" y="6054232"/>
            <a:ext cx="1495897" cy="7412103"/>
          </a:xfrm>
          <a:custGeom>
            <a:avLst/>
            <a:gdLst/>
            <a:ahLst/>
            <a:cxnLst/>
            <a:rect l="l" t="t" r="r" b="b"/>
            <a:pathLst>
              <a:path w="1495897" h="7412103">
                <a:moveTo>
                  <a:pt x="0" y="0"/>
                </a:moveTo>
                <a:lnTo>
                  <a:pt x="1495897" y="0"/>
                </a:lnTo>
                <a:lnTo>
                  <a:pt x="1495897" y="7412102"/>
                </a:lnTo>
                <a:lnTo>
                  <a:pt x="0" y="7412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779412" y="4300380"/>
            <a:ext cx="3256201" cy="2935752"/>
            <a:chOff x="0" y="0"/>
            <a:chExt cx="857600" cy="8720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7600" cy="872005"/>
            </a:xfrm>
            <a:custGeom>
              <a:avLst/>
              <a:gdLst/>
              <a:ahLst/>
              <a:cxnLst/>
              <a:rect l="l" t="t" r="r" b="b"/>
              <a:pathLst>
                <a:path w="857600" h="872005">
                  <a:moveTo>
                    <a:pt x="154544" y="0"/>
                  </a:moveTo>
                  <a:lnTo>
                    <a:pt x="703057" y="0"/>
                  </a:lnTo>
                  <a:cubicBezTo>
                    <a:pt x="788409" y="0"/>
                    <a:pt x="857600" y="69192"/>
                    <a:pt x="857600" y="154544"/>
                  </a:cubicBezTo>
                  <a:lnTo>
                    <a:pt x="857600" y="717461"/>
                  </a:lnTo>
                  <a:cubicBezTo>
                    <a:pt x="857600" y="802813"/>
                    <a:pt x="788409" y="872005"/>
                    <a:pt x="703057" y="872005"/>
                  </a:cubicBezTo>
                  <a:lnTo>
                    <a:pt x="154544" y="872005"/>
                  </a:lnTo>
                  <a:cubicBezTo>
                    <a:pt x="69192" y="872005"/>
                    <a:pt x="0" y="802813"/>
                    <a:pt x="0" y="717461"/>
                  </a:cubicBezTo>
                  <a:lnTo>
                    <a:pt x="0" y="154544"/>
                  </a:lnTo>
                  <a:cubicBezTo>
                    <a:pt x="0" y="69192"/>
                    <a:pt x="69192" y="0"/>
                    <a:pt x="1545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57600" cy="910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AWS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IaC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CI/CD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System Deployment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645188" y="4300379"/>
            <a:ext cx="3373579" cy="2935752"/>
            <a:chOff x="0" y="0"/>
            <a:chExt cx="888515" cy="9027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88515" cy="902743"/>
            </a:xfrm>
            <a:custGeom>
              <a:avLst/>
              <a:gdLst/>
              <a:ahLst/>
              <a:cxnLst/>
              <a:rect l="l" t="t" r="r" b="b"/>
              <a:pathLst>
                <a:path w="888515" h="902743">
                  <a:moveTo>
                    <a:pt x="149166" y="0"/>
                  </a:moveTo>
                  <a:lnTo>
                    <a:pt x="739348" y="0"/>
                  </a:lnTo>
                  <a:cubicBezTo>
                    <a:pt x="821730" y="0"/>
                    <a:pt x="888515" y="66784"/>
                    <a:pt x="888515" y="149166"/>
                  </a:cubicBezTo>
                  <a:lnTo>
                    <a:pt x="888515" y="753577"/>
                  </a:lnTo>
                  <a:cubicBezTo>
                    <a:pt x="888515" y="793138"/>
                    <a:pt x="872799" y="831079"/>
                    <a:pt x="844825" y="859053"/>
                  </a:cubicBezTo>
                  <a:cubicBezTo>
                    <a:pt x="816851" y="887027"/>
                    <a:pt x="778909" y="902743"/>
                    <a:pt x="739348" y="902743"/>
                  </a:cubicBezTo>
                  <a:lnTo>
                    <a:pt x="149166" y="902743"/>
                  </a:lnTo>
                  <a:cubicBezTo>
                    <a:pt x="109605" y="902743"/>
                    <a:pt x="71664" y="887027"/>
                    <a:pt x="43690" y="859053"/>
                  </a:cubicBezTo>
                  <a:cubicBezTo>
                    <a:pt x="15716" y="831079"/>
                    <a:pt x="0" y="793138"/>
                    <a:pt x="0" y="753577"/>
                  </a:cubicBezTo>
                  <a:lnTo>
                    <a:pt x="0" y="149166"/>
                  </a:lnTo>
                  <a:cubicBezTo>
                    <a:pt x="0" y="66784"/>
                    <a:pt x="66784" y="0"/>
                    <a:pt x="1491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88515" cy="94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AWS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IaC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Docker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System Deployment</a:t>
              </a:r>
            </a:p>
            <a:p>
              <a:pPr>
                <a:lnSpc>
                  <a:spcPts val="2799"/>
                </a:lnSpc>
              </a:pPr>
              <a:endParaRPr lang="en-US" sz="1999">
                <a:solidFill>
                  <a:srgbClr val="000000"/>
                </a:solidFill>
                <a:latin typeface="Cabin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527966" y="4300380"/>
            <a:ext cx="3208586" cy="2935752"/>
            <a:chOff x="0" y="0"/>
            <a:chExt cx="845060" cy="8720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45060" cy="872005"/>
            </a:xfrm>
            <a:custGeom>
              <a:avLst/>
              <a:gdLst/>
              <a:ahLst/>
              <a:cxnLst/>
              <a:rect l="l" t="t" r="r" b="b"/>
              <a:pathLst>
                <a:path w="845060" h="872005">
                  <a:moveTo>
                    <a:pt x="156837" y="0"/>
                  </a:moveTo>
                  <a:lnTo>
                    <a:pt x="688223" y="0"/>
                  </a:lnTo>
                  <a:cubicBezTo>
                    <a:pt x="729818" y="0"/>
                    <a:pt x="769711" y="16524"/>
                    <a:pt x="799123" y="45936"/>
                  </a:cubicBezTo>
                  <a:cubicBezTo>
                    <a:pt x="828536" y="75349"/>
                    <a:pt x="845060" y="115241"/>
                    <a:pt x="845060" y="156837"/>
                  </a:cubicBezTo>
                  <a:lnTo>
                    <a:pt x="845060" y="715168"/>
                  </a:lnTo>
                  <a:cubicBezTo>
                    <a:pt x="845060" y="801786"/>
                    <a:pt x="774841" y="872005"/>
                    <a:pt x="688223" y="872005"/>
                  </a:cubicBezTo>
                  <a:lnTo>
                    <a:pt x="156837" y="872005"/>
                  </a:lnTo>
                  <a:cubicBezTo>
                    <a:pt x="115241" y="872005"/>
                    <a:pt x="75349" y="855481"/>
                    <a:pt x="45936" y="826068"/>
                  </a:cubicBezTo>
                  <a:cubicBezTo>
                    <a:pt x="16524" y="796656"/>
                    <a:pt x="0" y="756763"/>
                    <a:pt x="0" y="715168"/>
                  </a:cubicBezTo>
                  <a:lnTo>
                    <a:pt x="0" y="156837"/>
                  </a:lnTo>
                  <a:cubicBezTo>
                    <a:pt x="0" y="70218"/>
                    <a:pt x="70218" y="0"/>
                    <a:pt x="1568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45060" cy="910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AWS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IaC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Explore Monitoring</a:t>
              </a:r>
            </a:p>
            <a:p>
              <a:pPr marL="431799" lvl="1" indent="-215899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Cabin"/>
                </a:rPr>
                <a:t>System Deployment</a:t>
              </a:r>
            </a:p>
            <a:p>
              <a:pPr>
                <a:lnSpc>
                  <a:spcPts val="2799"/>
                </a:lnSpc>
              </a:pPr>
              <a:endParaRPr lang="en-US" sz="1999">
                <a:solidFill>
                  <a:srgbClr val="000000"/>
                </a:solidFill>
                <a:latin typeface="Cabin"/>
              </a:endParaRPr>
            </a:p>
          </p:txBody>
        </p:sp>
      </p:grpSp>
      <p:sp>
        <p:nvSpPr>
          <p:cNvPr id="36" name="Freeform 36" descr="Nguyễn Văn Toản"/>
          <p:cNvSpPr/>
          <p:nvPr/>
        </p:nvSpPr>
        <p:spPr>
          <a:xfrm>
            <a:off x="2771968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 descr="Nguyễn Văn Toản"/>
          <p:cNvSpPr/>
          <p:nvPr/>
        </p:nvSpPr>
        <p:spPr>
          <a:xfrm>
            <a:off x="7645188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 descr="Nguyễn Văn Toản"/>
          <p:cNvSpPr/>
          <p:nvPr/>
        </p:nvSpPr>
        <p:spPr>
          <a:xfrm>
            <a:off x="12442321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2442321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Cabin"/>
              </a:rPr>
              <a:t>NGUYỄN VĂN TOẢN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79412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Cabin"/>
              </a:rPr>
              <a:t>NGUYỄN VĂN HÙNG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10867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Cabin"/>
              </a:rPr>
              <a:t>NGUYỄN QUANG ĐĂNG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0429" y="76254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7" y="0"/>
                </a:lnTo>
                <a:lnTo>
                  <a:pt x="10305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09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9170" y="1223545"/>
            <a:ext cx="16705024" cy="11335649"/>
            <a:chOff x="0" y="0"/>
            <a:chExt cx="22273365" cy="15114199"/>
          </a:xfrm>
        </p:grpSpPr>
        <p:grpSp>
          <p:nvGrpSpPr>
            <p:cNvPr id="5" name="Group 5"/>
            <p:cNvGrpSpPr/>
            <p:nvPr/>
          </p:nvGrpSpPr>
          <p:grpSpPr>
            <a:xfrm rot="5150">
              <a:off x="434967" y="16345"/>
              <a:ext cx="21829158" cy="12351487"/>
              <a:chOff x="0" y="0"/>
              <a:chExt cx="4311932" cy="2439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11933" cy="2439800"/>
              </a:xfrm>
              <a:custGeom>
                <a:avLst/>
                <a:gdLst/>
                <a:ahLst/>
                <a:cxnLst/>
                <a:rect l="l" t="t" r="r" b="b"/>
                <a:pathLst>
                  <a:path w="4311933" h="2439800">
                    <a:moveTo>
                      <a:pt x="0" y="0"/>
                    </a:moveTo>
                    <a:lnTo>
                      <a:pt x="4311933" y="0"/>
                    </a:lnTo>
                    <a:lnTo>
                      <a:pt x="4311933" y="2439800"/>
                    </a:lnTo>
                    <a:lnTo>
                      <a:pt x="0" y="2439800"/>
                    </a:ln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4311932" cy="248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38085">
              <a:off x="19598061" y="1619054"/>
              <a:ext cx="1405813" cy="2808667"/>
              <a:chOff x="0" y="0"/>
              <a:chExt cx="277692" cy="5547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38085">
              <a:off x="19564703" y="4629958"/>
              <a:ext cx="1405813" cy="2808667"/>
              <a:chOff x="0" y="0"/>
              <a:chExt cx="277692" cy="55479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38085">
              <a:off x="19531346" y="7640861"/>
              <a:ext cx="1405813" cy="2808667"/>
              <a:chOff x="0" y="0"/>
              <a:chExt cx="277692" cy="5547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38085">
              <a:off x="19497988" y="10651764"/>
              <a:ext cx="1405813" cy="2808667"/>
              <a:chOff x="0" y="0"/>
              <a:chExt cx="277692" cy="55479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338741">
              <a:off x="12741554" y="6106175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59"/>
                  </a:lnTo>
                  <a:lnTo>
                    <a:pt x="0" y="335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19309">
              <a:off x="808106" y="530217"/>
              <a:ext cx="19217676" cy="12053027"/>
              <a:chOff x="0" y="0"/>
              <a:chExt cx="3796084" cy="23808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96084" cy="2380845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2380845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2380845"/>
                    </a:lnTo>
                    <a:lnTo>
                      <a:pt x="0" y="23808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796084" cy="24284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1035743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6"/>
                  </a:lnTo>
                  <a:lnTo>
                    <a:pt x="0" y="1407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3169989" y="3669395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500841" y="3573140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8158" y="1977601"/>
            <a:ext cx="6721660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Content</a:t>
            </a:r>
          </a:p>
        </p:txBody>
      </p:sp>
      <p:sp>
        <p:nvSpPr>
          <p:cNvPr id="28" name="Freeform 28"/>
          <p:cNvSpPr/>
          <p:nvPr/>
        </p:nvSpPr>
        <p:spPr>
          <a:xfrm rot="1361156">
            <a:off x="13099745" y="338039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169989" y="5034603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500841" y="4937343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3169989" y="6274981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500841" y="6181376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3</a:t>
            </a:r>
          </a:p>
        </p:txBody>
      </p:sp>
      <p:sp>
        <p:nvSpPr>
          <p:cNvPr id="33" name="Freeform 33"/>
          <p:cNvSpPr/>
          <p:nvPr/>
        </p:nvSpPr>
        <p:spPr>
          <a:xfrm>
            <a:off x="3169989" y="7433814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500841" y="7337558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4</a:t>
            </a:r>
          </a:p>
        </p:txBody>
      </p:sp>
      <p:sp>
        <p:nvSpPr>
          <p:cNvPr id="35" name="Freeform 35"/>
          <p:cNvSpPr/>
          <p:nvPr/>
        </p:nvSpPr>
        <p:spPr>
          <a:xfrm>
            <a:off x="3169989" y="8592646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500841" y="8496391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026365" y="3726021"/>
            <a:ext cx="3520755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73737"/>
                </a:solidFill>
                <a:latin typeface="Cabin"/>
              </a:rPr>
              <a:t>Introduction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26365" y="8601166"/>
            <a:ext cx="6279424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73737"/>
                </a:solidFill>
                <a:latin typeface="Cabin"/>
              </a:rPr>
              <a:t>Conclusion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26365" y="5042118"/>
            <a:ext cx="6279424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73737"/>
                </a:solidFill>
                <a:latin typeface="Cabin"/>
              </a:rPr>
              <a:t>System architecture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26365" y="6286151"/>
            <a:ext cx="711748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73737"/>
                </a:solidFill>
                <a:latin typeface="Cabin"/>
              </a:rPr>
              <a:t>High availability &amp; Security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26365" y="7442333"/>
            <a:ext cx="961662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73737"/>
                </a:solidFill>
                <a:latin typeface="Cabin"/>
              </a:rPr>
              <a:t>Deploy the system with Terraform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3766676" y="1021017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07839" y="1225995"/>
            <a:ext cx="967232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Introduction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3438997" y="1021017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1348902">
            <a:off x="14901819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144000" y="3268520"/>
            <a:ext cx="7493026" cy="4049262"/>
          </a:xfrm>
          <a:custGeom>
            <a:avLst/>
            <a:gdLst/>
            <a:ahLst/>
            <a:cxnLst/>
            <a:rect l="l" t="t" r="r" b="b"/>
            <a:pathLst>
              <a:path w="7493026" h="4049262">
                <a:moveTo>
                  <a:pt x="0" y="0"/>
                </a:moveTo>
                <a:lnTo>
                  <a:pt x="7493026" y="0"/>
                </a:lnTo>
                <a:lnTo>
                  <a:pt x="7493026" y="4049261"/>
                </a:lnTo>
                <a:lnTo>
                  <a:pt x="0" y="4049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07248" y="3404822"/>
            <a:ext cx="6836752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373737"/>
                </a:solidFill>
                <a:latin typeface="Cabin Bold"/>
              </a:rPr>
              <a:t>1. Project Name:</a:t>
            </a:r>
            <a:r>
              <a:rPr lang="en-US" sz="2900">
                <a:solidFill>
                  <a:srgbClr val="373737"/>
                </a:solidFill>
                <a:latin typeface="Cabin"/>
              </a:rPr>
              <a:t>  Automation deploy, monitor cloud infrastructure of web application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373737"/>
              </a:solidFill>
              <a:latin typeface="Cabin"/>
            </a:endParaRP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373737"/>
                </a:solidFill>
                <a:latin typeface="Cabin Bold"/>
              </a:rPr>
              <a:t>2. Target:</a:t>
            </a:r>
            <a:r>
              <a:rPr lang="en-US" sz="2900">
                <a:solidFill>
                  <a:srgbClr val="373737"/>
                </a:solidFill>
                <a:latin typeface="Cabin"/>
              </a:rPr>
              <a:t>  Ensure stable and secure system operation with security measures on AWS.</a:t>
            </a:r>
          </a:p>
          <a:p>
            <a:pPr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373737"/>
              </a:solidFill>
              <a:latin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682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3766676" y="1043850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09"/>
                </a:lnTo>
                <a:lnTo>
                  <a:pt x="0" y="91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674608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144000" y="2463209"/>
            <a:ext cx="7276192" cy="6161973"/>
          </a:xfrm>
          <a:custGeom>
            <a:avLst/>
            <a:gdLst/>
            <a:ahLst/>
            <a:cxnLst/>
            <a:rect l="l" t="t" r="r" b="b"/>
            <a:pathLst>
              <a:path w="7276192" h="6161973">
                <a:moveTo>
                  <a:pt x="0" y="0"/>
                </a:moveTo>
                <a:lnTo>
                  <a:pt x="7276192" y="0"/>
                </a:lnTo>
                <a:lnTo>
                  <a:pt x="7276192" y="6161973"/>
                </a:lnTo>
                <a:lnTo>
                  <a:pt x="0" y="6161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745578" y="3170632"/>
            <a:ext cx="349329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73737"/>
                </a:solidFill>
                <a:latin typeface="Cabin Bold"/>
              </a:rPr>
              <a:t>Monolithic 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9561" y="933450"/>
            <a:ext cx="7608877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 Light"/>
              </a:rPr>
              <a:t>System architecture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15915" y="4334186"/>
            <a:ext cx="356145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Advantages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bin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Disadvantages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3766676" y="1043850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09"/>
                </a:lnTo>
                <a:lnTo>
                  <a:pt x="0" y="911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674608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514483" y="2442771"/>
            <a:ext cx="7674218" cy="5927893"/>
          </a:xfrm>
          <a:custGeom>
            <a:avLst/>
            <a:gdLst/>
            <a:ahLst/>
            <a:cxnLst/>
            <a:rect l="l" t="t" r="r" b="b"/>
            <a:pathLst>
              <a:path w="7674218" h="5927893">
                <a:moveTo>
                  <a:pt x="0" y="0"/>
                </a:moveTo>
                <a:lnTo>
                  <a:pt x="7674218" y="0"/>
                </a:lnTo>
                <a:lnTo>
                  <a:pt x="7674218" y="5927893"/>
                </a:lnTo>
                <a:lnTo>
                  <a:pt x="0" y="5927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15730" y="3057305"/>
            <a:ext cx="3500358" cy="68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73737"/>
                </a:solidFill>
                <a:latin typeface="Cabin Bold"/>
              </a:rPr>
              <a:t>Microsevice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9561" y="933450"/>
            <a:ext cx="7608877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 Light"/>
              </a:rPr>
              <a:t>System architecture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99168" y="4314825"/>
            <a:ext cx="356145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Advantages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bin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Disadvantages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3766676" y="1043850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09"/>
                </a:lnTo>
                <a:lnTo>
                  <a:pt x="0" y="91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3674608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7593018" y="2812692"/>
            <a:ext cx="9001194" cy="506317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339561" y="933450"/>
            <a:ext cx="7608877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 Light"/>
              </a:rPr>
              <a:t>System architecture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4785" y="3688074"/>
            <a:ext cx="5599063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373737"/>
                </a:solidFill>
                <a:latin typeface="Cabin"/>
              </a:rPr>
              <a:t> What is Three-tier architecture?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7894" y="4846437"/>
            <a:ext cx="5210621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Why is Three-tier architecture?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06176" y="955692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1" y="0"/>
                </a:lnTo>
                <a:lnTo>
                  <a:pt x="725551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472244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795158" y="825790"/>
            <a:ext cx="8206348" cy="8667652"/>
          </a:xfrm>
          <a:custGeom>
            <a:avLst/>
            <a:gdLst/>
            <a:ahLst/>
            <a:cxnLst/>
            <a:rect l="l" t="t" r="r" b="b"/>
            <a:pathLst>
              <a:path w="8206348" h="8667652">
                <a:moveTo>
                  <a:pt x="0" y="0"/>
                </a:moveTo>
                <a:lnTo>
                  <a:pt x="8206348" y="0"/>
                </a:lnTo>
                <a:lnTo>
                  <a:pt x="8206348" y="8667652"/>
                </a:lnTo>
                <a:lnTo>
                  <a:pt x="0" y="8667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68951" y="5086350"/>
            <a:ext cx="4677221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3.  Suggestions to improve HA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03996" y="3128809"/>
            <a:ext cx="4677221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1.  High Availability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68951" y="4086226"/>
            <a:ext cx="5277594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 Measures implemented for HA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23728" y="933450"/>
            <a:ext cx="62714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High availability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272</Words>
  <Application>Microsoft Office PowerPoint</Application>
  <PresentationFormat>Custom</PresentationFormat>
  <Paragraphs>85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Cabin</vt:lpstr>
      <vt:lpstr>Arial</vt:lpstr>
      <vt:lpstr>เอฟซี เรนโบว์</vt:lpstr>
      <vt:lpstr>Calibri</vt:lpstr>
      <vt:lpstr>Paytone One</vt:lpstr>
      <vt:lpstr>Paytone One Light</vt:lpstr>
      <vt:lpstr>Cabin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GROUP PROJECT</dc:title>
  <cp:lastModifiedBy>Toan NV</cp:lastModifiedBy>
  <cp:revision>4</cp:revision>
  <dcterms:created xsi:type="dcterms:W3CDTF">2006-08-16T00:00:00Z</dcterms:created>
  <dcterms:modified xsi:type="dcterms:W3CDTF">2023-10-26T19:08:42Z</dcterms:modified>
  <dc:identifier>DAFyOK1acoE</dc:identifier>
</cp:coreProperties>
</file>